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B1AF9-5E0B-4C85-88FA-58F8C180B43B}" type="datetimeFigureOut">
              <a:rPr lang="en-US" smtClean="0"/>
              <a:t>7/27/2021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5E53A-D25B-47CC-BDAE-715F56CBF89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65E53A-D25B-47CC-BDAE-715F56CBF894}"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991375-287E-4AB5-9826-BE75977392AE}" type="datetimeFigureOut">
              <a:rPr lang="en-US" smtClean="0"/>
              <a:t>7/27/2021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AB5765F-C45E-4EFD-B48D-CDC3FDACA17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991375-287E-4AB5-9826-BE75977392AE}"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5765F-C45E-4EFD-B48D-CDC3FDACA1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991375-287E-4AB5-9826-BE75977392AE}"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5765F-C45E-4EFD-B48D-CDC3FDACA1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991375-287E-4AB5-9826-BE75977392AE}"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5765F-C45E-4EFD-B48D-CDC3FDACA17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991375-287E-4AB5-9826-BE75977392AE}" type="datetimeFigureOut">
              <a:rPr lang="en-US" smtClean="0"/>
              <a:t>7/27/2021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AB5765F-C45E-4EFD-B48D-CDC3FDACA1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991375-287E-4AB5-9826-BE75977392AE}"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5765F-C45E-4EFD-B48D-CDC3FDACA17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C991375-287E-4AB5-9826-BE75977392AE}" type="datetimeFigureOut">
              <a:rPr lang="en-US" smtClean="0"/>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B5765F-C45E-4EFD-B48D-CDC3FDACA17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991375-287E-4AB5-9826-BE75977392AE}" type="datetimeFigureOut">
              <a:rPr lang="en-US" smtClean="0"/>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B5765F-C45E-4EFD-B48D-CDC3FDACA1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91375-287E-4AB5-9826-BE75977392AE}" type="datetimeFigureOut">
              <a:rPr lang="en-US" smtClean="0"/>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B5765F-C45E-4EFD-B48D-CDC3FDACA1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991375-287E-4AB5-9826-BE75977392AE}"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5765F-C45E-4EFD-B48D-CDC3FDACA17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991375-287E-4AB5-9826-BE75977392AE}" type="datetimeFigureOut">
              <a:rPr lang="en-US" smtClean="0"/>
              <a:t>7/27/2021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AB5765F-C45E-4EFD-B48D-CDC3FDACA17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C991375-287E-4AB5-9826-BE75977392AE}" type="datetimeFigureOut">
              <a:rPr lang="en-US" smtClean="0"/>
              <a:t>7/27/2021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B5765F-C45E-4EFD-B48D-CDC3FDACA1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Offering and Asking for helps</a:t>
            </a:r>
            <a:endParaRPr lang="en-US"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pPr algn="ctr"/>
            <a:r>
              <a:rPr lang="en-US" sz="4400" b="1" dirty="0" smtClean="0">
                <a:solidFill>
                  <a:schemeClr val="tx1"/>
                </a:solidFill>
              </a:rPr>
              <a:t>Let’s Practice</a:t>
            </a:r>
            <a:endParaRPr lang="en-US" sz="4400" b="1" dirty="0">
              <a:solidFill>
                <a:schemeClr val="tx1"/>
              </a:solidFill>
            </a:endParaRPr>
          </a:p>
        </p:txBody>
      </p:sp>
      <p:sp>
        <p:nvSpPr>
          <p:cNvPr id="3" name="Content Placeholder 2"/>
          <p:cNvSpPr>
            <a:spLocks noGrp="1"/>
          </p:cNvSpPr>
          <p:nvPr>
            <p:ph sz="quarter" idx="1"/>
          </p:nvPr>
        </p:nvSpPr>
        <p:spPr>
          <a:xfrm>
            <a:off x="179512" y="1268760"/>
            <a:ext cx="8784976" cy="5256584"/>
          </a:xfrm>
        </p:spPr>
        <p:txBody>
          <a:bodyPr/>
          <a:lstStyle/>
          <a:p>
            <a:pPr>
              <a:buNone/>
            </a:pPr>
            <a:r>
              <a:rPr lang="en-US" dirty="0" smtClean="0"/>
              <a:t>Please, make dialogues asking for help based on situation below, you</a:t>
            </a:r>
          </a:p>
          <a:p>
            <a:pPr>
              <a:buNone/>
            </a:pPr>
            <a:r>
              <a:rPr lang="en-US" dirty="0" smtClean="0"/>
              <a:t>may to choose one of them !</a:t>
            </a:r>
          </a:p>
          <a:p>
            <a:pPr>
              <a:buNone/>
            </a:pPr>
            <a:endParaRPr lang="en-US" dirty="0" smtClean="0"/>
          </a:p>
          <a:p>
            <a:pPr marL="514350" indent="-514350">
              <a:buAutoNum type="arabicPeriod"/>
            </a:pPr>
            <a:r>
              <a:rPr lang="en-US" dirty="0" smtClean="0"/>
              <a:t>When you are in the market then you left your wallet in the car, how do you ask for help to your friend/husband/boyfriend/children to take the wallet  ? Please, make a dialogue based on the situation.</a:t>
            </a:r>
          </a:p>
          <a:p>
            <a:pPr marL="514350" indent="-514350">
              <a:buAutoNum type="arabicPeriod"/>
            </a:pPr>
            <a:r>
              <a:rPr lang="en-US" dirty="0" smtClean="0"/>
              <a:t>The situation is you’re in the office. Suddenly, your boss ask for you to present something but you haven’ prepared anything, how do you ask for help to your friend to help you making a presentation material ? please, make a dialogue </a:t>
            </a:r>
            <a:r>
              <a:rPr lang="en-US" dirty="0" err="1" smtClean="0"/>
              <a:t>basend</a:t>
            </a:r>
            <a:r>
              <a:rPr lang="en-US" dirty="0" smtClean="0"/>
              <a:t> on the situation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404664"/>
            <a:ext cx="8496944" cy="6120680"/>
          </a:xfrm>
        </p:spPr>
        <p:txBody>
          <a:bodyPr/>
          <a:lstStyle/>
          <a:p>
            <a:pPr>
              <a:buNone/>
            </a:pPr>
            <a:r>
              <a:rPr lang="en-US" dirty="0" smtClean="0"/>
              <a:t>Please, make dialogues </a:t>
            </a:r>
            <a:r>
              <a:rPr lang="en-US" dirty="0" smtClean="0"/>
              <a:t>offering </a:t>
            </a:r>
            <a:r>
              <a:rPr lang="en-US" dirty="0" smtClean="0"/>
              <a:t>for help based on situation below, you</a:t>
            </a:r>
          </a:p>
          <a:p>
            <a:pPr>
              <a:buNone/>
            </a:pPr>
            <a:r>
              <a:rPr lang="en-US" dirty="0" smtClean="0"/>
              <a:t>may to choose one of them !</a:t>
            </a:r>
          </a:p>
          <a:p>
            <a:pPr>
              <a:buNone/>
            </a:pPr>
            <a:endParaRPr lang="en-US" dirty="0" smtClean="0"/>
          </a:p>
          <a:p>
            <a:pPr marL="514350" indent="-514350">
              <a:buAutoNum type="arabicPeriod"/>
            </a:pPr>
            <a:r>
              <a:rPr lang="en-US" dirty="0" smtClean="0"/>
              <a:t>When you’re walking on the street and you see a pedestrian is having trouble to carry a lot of stuff, how do you offer help to him/her ? please make a dialogue based on the situation !</a:t>
            </a:r>
          </a:p>
          <a:p>
            <a:pPr marL="514350" indent="-514350">
              <a:buAutoNum type="arabicPeriod"/>
            </a:pPr>
            <a:r>
              <a:rPr lang="en-US" dirty="0" smtClean="0"/>
              <a:t>The situation is when you’re in the office and you see your boss is confused with his work and you have an intention to help him, how do you offer help to him ? Please make a dialogue based on the situation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b="1" dirty="0" smtClean="0"/>
              <a:t>Light conversation with your friend when you’re in the canteen or restaurant </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332656"/>
            <a:ext cx="8496944" cy="6120680"/>
          </a:xfrm>
        </p:spPr>
        <p:txBody>
          <a:bodyPr/>
          <a:lstStyle/>
          <a:p>
            <a:pPr>
              <a:buNone/>
            </a:pPr>
            <a:r>
              <a:rPr lang="en-US" dirty="0" smtClean="0"/>
              <a:t>Steve	: Hi john, how are you ?  You’re looking amazing today</a:t>
            </a:r>
          </a:p>
          <a:p>
            <a:pPr>
              <a:buNone/>
            </a:pPr>
            <a:r>
              <a:rPr lang="en-US" dirty="0" smtClean="0"/>
              <a:t>John	: Hi </a:t>
            </a:r>
            <a:r>
              <a:rPr lang="en-US" dirty="0" err="1" smtClean="0"/>
              <a:t>Steve.Thank</a:t>
            </a:r>
            <a:r>
              <a:rPr lang="en-US" dirty="0" smtClean="0"/>
              <a:t> you, I’m pretty good, how about you ?</a:t>
            </a:r>
          </a:p>
          <a:p>
            <a:pPr>
              <a:buNone/>
            </a:pPr>
            <a:r>
              <a:rPr lang="en-US" dirty="0" smtClean="0"/>
              <a:t>Steve	: Everything is great, So have you ordered something ?</a:t>
            </a:r>
          </a:p>
          <a:p>
            <a:pPr>
              <a:buNone/>
            </a:pPr>
            <a:r>
              <a:rPr lang="en-US" dirty="0" smtClean="0"/>
              <a:t>John	: not yet, I’m waiting for you ?</a:t>
            </a:r>
          </a:p>
          <a:p>
            <a:pPr>
              <a:buNone/>
            </a:pPr>
            <a:r>
              <a:rPr lang="en-US" dirty="0" smtClean="0"/>
              <a:t>Steve	: have you waited for me long ?</a:t>
            </a:r>
          </a:p>
          <a:p>
            <a:pPr>
              <a:buNone/>
            </a:pPr>
            <a:r>
              <a:rPr lang="en-US" dirty="0" smtClean="0"/>
              <a:t>John	: not really, I just arrived a half minutes ago</a:t>
            </a:r>
          </a:p>
          <a:p>
            <a:pPr>
              <a:buNone/>
            </a:pPr>
            <a:r>
              <a:rPr lang="en-US" dirty="0" smtClean="0"/>
              <a:t>Steve	: that’s my bad.</a:t>
            </a:r>
          </a:p>
          <a:p>
            <a:pPr>
              <a:buNone/>
            </a:pPr>
            <a:r>
              <a:rPr lang="en-US" dirty="0" smtClean="0"/>
              <a:t>John	: it’s okay, that’s not a big deal.</a:t>
            </a:r>
          </a:p>
          <a:p>
            <a:pPr>
              <a:buNone/>
            </a:pPr>
            <a:r>
              <a:rPr lang="en-US" dirty="0" smtClean="0"/>
              <a:t>Steve 	: So what would you like to order for lunch ?</a:t>
            </a:r>
          </a:p>
          <a:p>
            <a:pPr>
              <a:buNone/>
            </a:pPr>
            <a:r>
              <a:rPr lang="en-US" dirty="0" smtClean="0"/>
              <a:t>John	: </a:t>
            </a:r>
            <a:r>
              <a:rPr lang="en-US" dirty="0" smtClean="0"/>
              <a:t>I'd like the chicken and a side order of corn</a:t>
            </a:r>
            <a:r>
              <a:rPr lang="en-US" dirty="0" smtClean="0"/>
              <a:t>.</a:t>
            </a:r>
          </a:p>
          <a:p>
            <a:pPr>
              <a:buNone/>
            </a:pPr>
            <a:r>
              <a:rPr lang="en-US" dirty="0" smtClean="0"/>
              <a:t>Steve	: </a:t>
            </a:r>
            <a:r>
              <a:rPr lang="en-US" dirty="0" smtClean="0"/>
              <a:t>And what would you like to </a:t>
            </a:r>
            <a:r>
              <a:rPr lang="en-US" dirty="0" smtClean="0"/>
              <a:t>drink ?</a:t>
            </a:r>
          </a:p>
          <a:p>
            <a:pPr>
              <a:buNone/>
            </a:pPr>
            <a:r>
              <a:rPr lang="en-US" dirty="0" smtClean="0"/>
              <a:t>John	: </a:t>
            </a:r>
            <a:r>
              <a:rPr lang="en-US" dirty="0" smtClean="0"/>
              <a:t>I'd like a cup of coffee</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260648"/>
            <a:ext cx="8568952" cy="6264696"/>
          </a:xfrm>
        </p:spPr>
        <p:txBody>
          <a:bodyPr/>
          <a:lstStyle/>
          <a:p>
            <a:pPr>
              <a:buNone/>
            </a:pPr>
            <a:r>
              <a:rPr lang="en-US" dirty="0" smtClean="0"/>
              <a:t>Steve	: okay then, I’ll order those are for you while I’m thinking</a:t>
            </a:r>
          </a:p>
          <a:p>
            <a:pPr>
              <a:buNone/>
            </a:pPr>
            <a:r>
              <a:rPr lang="en-US" dirty="0" smtClean="0"/>
              <a:t>	</a:t>
            </a:r>
            <a:r>
              <a:rPr lang="en-US" dirty="0" smtClean="0"/>
              <a:t>	  what I would like to order.</a:t>
            </a:r>
          </a:p>
          <a:p>
            <a:pPr>
              <a:buNone/>
            </a:pPr>
            <a:r>
              <a:rPr lang="en-US" dirty="0" smtClean="0"/>
              <a:t>John	: thank you.</a:t>
            </a:r>
          </a:p>
          <a:p>
            <a:pPr>
              <a:buNone/>
            </a:pPr>
            <a:r>
              <a:rPr lang="en-US" dirty="0" smtClean="0"/>
              <a:t>Steve	: My pleasure…</a:t>
            </a:r>
          </a:p>
          <a:p>
            <a:pPr>
              <a:buNone/>
            </a:pPr>
            <a:endParaRPr lang="en-US" dirty="0" smtClean="0"/>
          </a:p>
          <a:p>
            <a:pPr>
              <a:buNone/>
            </a:pPr>
            <a:r>
              <a:rPr lang="en-US" dirty="0" smtClean="0"/>
              <a:t>				</a:t>
            </a:r>
            <a:r>
              <a:rPr lang="en-US" b="1" dirty="0" smtClean="0"/>
              <a:t>10 minute later….</a:t>
            </a:r>
          </a:p>
          <a:p>
            <a:pPr>
              <a:buNone/>
            </a:pPr>
            <a:r>
              <a:rPr lang="en-US" dirty="0" smtClean="0"/>
              <a:t>John 	: what did you order </a:t>
            </a:r>
            <a:r>
              <a:rPr lang="en-US" dirty="0" err="1" smtClean="0"/>
              <a:t>steve</a:t>
            </a:r>
            <a:r>
              <a:rPr lang="en-US" dirty="0" smtClean="0"/>
              <a:t> ?</a:t>
            </a:r>
          </a:p>
          <a:p>
            <a:pPr>
              <a:buNone/>
            </a:pPr>
            <a:r>
              <a:rPr lang="en-US" dirty="0" smtClean="0"/>
              <a:t>Steve	:I </a:t>
            </a:r>
            <a:r>
              <a:rPr lang="en-US" dirty="0" smtClean="0"/>
              <a:t>take the spaghetti and a salad</a:t>
            </a:r>
            <a:r>
              <a:rPr lang="en-US" dirty="0" smtClean="0"/>
              <a:t>.</a:t>
            </a:r>
          </a:p>
          <a:p>
            <a:pPr>
              <a:buNone/>
            </a:pPr>
            <a:r>
              <a:rPr lang="en-US" dirty="0" smtClean="0"/>
              <a:t>John	: and what about drink ?</a:t>
            </a:r>
          </a:p>
          <a:p>
            <a:pPr>
              <a:buNone/>
            </a:pPr>
            <a:r>
              <a:rPr lang="en-US" dirty="0" smtClean="0"/>
              <a:t>Steve	: just water</a:t>
            </a:r>
          </a:p>
          <a:p>
            <a:pPr>
              <a:buNone/>
            </a:pPr>
            <a:r>
              <a:rPr lang="en-US" dirty="0" smtClean="0"/>
              <a:t>John	: that sounds good</a:t>
            </a:r>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995710"/>
          </a:xfrm>
        </p:spPr>
        <p:txBody>
          <a:bodyPr>
            <a:normAutofit/>
          </a:bodyPr>
          <a:lstStyle/>
          <a:p>
            <a:pPr algn="ctr"/>
            <a:r>
              <a:rPr lang="en-US" sz="4800" b="1" dirty="0" smtClean="0">
                <a:solidFill>
                  <a:schemeClr val="tx1"/>
                </a:solidFill>
              </a:rPr>
              <a:t>Asking for help</a:t>
            </a:r>
            <a:endParaRPr lang="en-US" sz="4800" b="1" dirty="0">
              <a:solidFill>
                <a:schemeClr val="tx1"/>
              </a:solidFill>
            </a:endParaRPr>
          </a:p>
        </p:txBody>
      </p:sp>
      <p:sp>
        <p:nvSpPr>
          <p:cNvPr id="3" name="Text Placeholder 2"/>
          <p:cNvSpPr>
            <a:spLocks noGrp="1"/>
          </p:cNvSpPr>
          <p:nvPr>
            <p:ph type="body" idx="1"/>
          </p:nvPr>
        </p:nvSpPr>
        <p:spPr>
          <a:xfrm>
            <a:off x="914400" y="1447800"/>
            <a:ext cx="3733800" cy="613048"/>
          </a:xfrm>
        </p:spPr>
        <p:txBody>
          <a:bodyPr/>
          <a:lstStyle/>
          <a:p>
            <a:pPr algn="ctr"/>
            <a:r>
              <a:rPr lang="en-US" sz="3600" dirty="0" smtClean="0"/>
              <a:t>Formal</a:t>
            </a:r>
            <a:endParaRPr lang="en-US" sz="3600" dirty="0"/>
          </a:p>
        </p:txBody>
      </p:sp>
      <p:sp>
        <p:nvSpPr>
          <p:cNvPr id="4" name="Text Placeholder 3"/>
          <p:cNvSpPr>
            <a:spLocks noGrp="1"/>
          </p:cNvSpPr>
          <p:nvPr>
            <p:ph type="body" sz="half" idx="3"/>
          </p:nvPr>
        </p:nvSpPr>
        <p:spPr>
          <a:xfrm>
            <a:off x="4953000" y="1447800"/>
            <a:ext cx="3733800" cy="541040"/>
          </a:xfrm>
        </p:spPr>
        <p:txBody>
          <a:bodyPr/>
          <a:lstStyle/>
          <a:p>
            <a:pPr algn="ctr"/>
            <a:r>
              <a:rPr lang="en-US" sz="3600" dirty="0" smtClean="0"/>
              <a:t>Informal</a:t>
            </a:r>
            <a:endParaRPr lang="en-US" sz="3600" dirty="0"/>
          </a:p>
        </p:txBody>
      </p:sp>
      <p:sp>
        <p:nvSpPr>
          <p:cNvPr id="5" name="Content Placeholder 4"/>
          <p:cNvSpPr>
            <a:spLocks noGrp="1"/>
          </p:cNvSpPr>
          <p:nvPr>
            <p:ph sz="half" idx="2"/>
          </p:nvPr>
        </p:nvSpPr>
        <p:spPr>
          <a:xfrm>
            <a:off x="539552" y="2247900"/>
            <a:ext cx="4108648" cy="3886200"/>
          </a:xfrm>
        </p:spPr>
        <p:txBody>
          <a:bodyPr/>
          <a:lstStyle/>
          <a:p>
            <a:r>
              <a:rPr lang="en-US" dirty="0" smtClean="0"/>
              <a:t>Could you help me, please ?</a:t>
            </a:r>
          </a:p>
          <a:p>
            <a:r>
              <a:rPr lang="en-US" dirty="0" smtClean="0"/>
              <a:t>Could you hold that ? ( </a:t>
            </a:r>
            <a:r>
              <a:rPr lang="en-US" dirty="0" err="1" smtClean="0"/>
              <a:t>digunakan</a:t>
            </a:r>
            <a:r>
              <a:rPr lang="en-US" dirty="0" smtClean="0"/>
              <a:t> </a:t>
            </a:r>
            <a:r>
              <a:rPr lang="en-US" dirty="0" err="1" smtClean="0"/>
              <a:t>saat</a:t>
            </a:r>
            <a:r>
              <a:rPr lang="en-US" dirty="0" smtClean="0"/>
              <a:t> </a:t>
            </a:r>
            <a:r>
              <a:rPr lang="en-US" dirty="0" err="1" smtClean="0"/>
              <a:t>sedang</a:t>
            </a:r>
            <a:r>
              <a:rPr lang="en-US" dirty="0" smtClean="0"/>
              <a:t> </a:t>
            </a:r>
            <a:r>
              <a:rPr lang="en-US" dirty="0" err="1" smtClean="0"/>
              <a:t>kerepotan</a:t>
            </a:r>
            <a:r>
              <a:rPr lang="en-US" dirty="0" smtClean="0"/>
              <a:t> </a:t>
            </a:r>
            <a:r>
              <a:rPr lang="en-US" dirty="0" err="1" smtClean="0"/>
              <a:t>membawa</a:t>
            </a:r>
            <a:r>
              <a:rPr lang="en-US" dirty="0" smtClean="0"/>
              <a:t> </a:t>
            </a:r>
            <a:r>
              <a:rPr lang="en-US" dirty="0" err="1" smtClean="0"/>
              <a:t>barang</a:t>
            </a:r>
            <a:r>
              <a:rPr lang="en-US" dirty="0" smtClean="0"/>
              <a:t>)</a:t>
            </a:r>
          </a:p>
          <a:p>
            <a:r>
              <a:rPr lang="en-US" dirty="0" smtClean="0"/>
              <a:t>Would you mind helping me, please ?</a:t>
            </a:r>
          </a:p>
          <a:p>
            <a:r>
              <a:rPr lang="en-US" dirty="0" smtClean="0"/>
              <a:t>Could someone help me ?</a:t>
            </a:r>
          </a:p>
          <a:p>
            <a:r>
              <a:rPr lang="en-US" dirty="0" smtClean="0"/>
              <a:t>I need some assistance</a:t>
            </a:r>
            <a:endParaRPr lang="en-US" dirty="0"/>
          </a:p>
        </p:txBody>
      </p:sp>
      <p:sp>
        <p:nvSpPr>
          <p:cNvPr id="6" name="Content Placeholder 5"/>
          <p:cNvSpPr>
            <a:spLocks noGrp="1"/>
          </p:cNvSpPr>
          <p:nvPr>
            <p:ph sz="half" idx="4"/>
          </p:nvPr>
        </p:nvSpPr>
        <p:spPr/>
        <p:txBody>
          <a:bodyPr>
            <a:normAutofit/>
          </a:bodyPr>
          <a:lstStyle/>
          <a:p>
            <a:r>
              <a:rPr lang="en-US" sz="2800" dirty="0" smtClean="0"/>
              <a:t>Can you help me ?</a:t>
            </a:r>
          </a:p>
          <a:p>
            <a:r>
              <a:rPr lang="en-US" sz="2800" dirty="0" smtClean="0"/>
              <a:t>Can you give me a hand ?</a:t>
            </a:r>
          </a:p>
          <a:p>
            <a:r>
              <a:rPr lang="en-US" sz="2800" dirty="0" smtClean="0"/>
              <a:t>Can I ask you a </a:t>
            </a:r>
            <a:r>
              <a:rPr lang="en-US" sz="2800" dirty="0" err="1" smtClean="0"/>
              <a:t>favour</a:t>
            </a:r>
            <a:r>
              <a:rPr lang="en-US" sz="2800" dirty="0" smtClean="0"/>
              <a:t> ?</a:t>
            </a:r>
          </a:p>
          <a:p>
            <a:r>
              <a:rPr lang="en-US" sz="2800" dirty="0" smtClean="0"/>
              <a:t>Help me please !</a:t>
            </a:r>
          </a:p>
          <a:p>
            <a:r>
              <a:rPr lang="en-US" sz="2800" dirty="0" smtClean="0"/>
              <a:t>Help !</a:t>
            </a:r>
          </a:p>
          <a:p>
            <a:r>
              <a:rPr lang="en-US" sz="2800" dirty="0" smtClean="0"/>
              <a:t>Will you help me, please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923702"/>
          </a:xfrm>
        </p:spPr>
        <p:txBody>
          <a:bodyPr>
            <a:normAutofit/>
          </a:bodyPr>
          <a:lstStyle/>
          <a:p>
            <a:pPr algn="ctr"/>
            <a:r>
              <a:rPr lang="en-US" sz="4400" b="1" dirty="0" smtClean="0">
                <a:solidFill>
                  <a:schemeClr val="tx1"/>
                </a:solidFill>
              </a:rPr>
              <a:t>Responding</a:t>
            </a:r>
            <a:endParaRPr lang="en-US" sz="4400" b="1" dirty="0">
              <a:solidFill>
                <a:schemeClr val="tx1"/>
              </a:solidFill>
            </a:endParaRPr>
          </a:p>
        </p:txBody>
      </p:sp>
      <p:sp>
        <p:nvSpPr>
          <p:cNvPr id="3" name="Text Placeholder 2"/>
          <p:cNvSpPr>
            <a:spLocks noGrp="1"/>
          </p:cNvSpPr>
          <p:nvPr>
            <p:ph type="body" idx="1"/>
          </p:nvPr>
        </p:nvSpPr>
        <p:spPr>
          <a:xfrm>
            <a:off x="914400" y="1447800"/>
            <a:ext cx="3733800" cy="541040"/>
          </a:xfrm>
        </p:spPr>
        <p:txBody>
          <a:bodyPr/>
          <a:lstStyle/>
          <a:p>
            <a:pPr algn="ctr"/>
            <a:r>
              <a:rPr lang="en-US" sz="2800" dirty="0" smtClean="0"/>
              <a:t>Positive</a:t>
            </a:r>
            <a:endParaRPr lang="en-US" sz="2800" dirty="0"/>
          </a:p>
        </p:txBody>
      </p:sp>
      <p:sp>
        <p:nvSpPr>
          <p:cNvPr id="4" name="Text Placeholder 3"/>
          <p:cNvSpPr>
            <a:spLocks noGrp="1"/>
          </p:cNvSpPr>
          <p:nvPr>
            <p:ph type="body" sz="half" idx="3"/>
          </p:nvPr>
        </p:nvSpPr>
        <p:spPr>
          <a:xfrm>
            <a:off x="4953000" y="1447800"/>
            <a:ext cx="3733800" cy="541040"/>
          </a:xfrm>
        </p:spPr>
        <p:txBody>
          <a:bodyPr/>
          <a:lstStyle/>
          <a:p>
            <a:pPr algn="ctr"/>
            <a:r>
              <a:rPr lang="en-US" sz="2800" dirty="0" smtClean="0"/>
              <a:t>Negative</a:t>
            </a:r>
            <a:endParaRPr lang="en-US" sz="2800" dirty="0"/>
          </a:p>
        </p:txBody>
      </p:sp>
      <p:sp>
        <p:nvSpPr>
          <p:cNvPr id="5" name="Content Placeholder 4"/>
          <p:cNvSpPr>
            <a:spLocks noGrp="1"/>
          </p:cNvSpPr>
          <p:nvPr>
            <p:ph sz="half" idx="2"/>
          </p:nvPr>
        </p:nvSpPr>
        <p:spPr/>
        <p:txBody>
          <a:bodyPr/>
          <a:lstStyle/>
          <a:p>
            <a:pPr algn="just"/>
            <a:r>
              <a:rPr lang="en-US" sz="2400" dirty="0" smtClean="0"/>
              <a:t>Yes</a:t>
            </a:r>
            <a:r>
              <a:rPr lang="en-US" sz="2400" dirty="0" smtClean="0"/>
              <a:t>..</a:t>
            </a:r>
          </a:p>
          <a:p>
            <a:pPr algn="just"/>
            <a:r>
              <a:rPr lang="en-US" sz="2400" dirty="0" smtClean="0"/>
              <a:t>Yes, I can/could/will</a:t>
            </a:r>
          </a:p>
          <a:p>
            <a:pPr algn="just"/>
            <a:r>
              <a:rPr lang="en-US" sz="2400" dirty="0" smtClean="0"/>
              <a:t>Sure</a:t>
            </a:r>
          </a:p>
          <a:p>
            <a:pPr algn="just"/>
            <a:r>
              <a:rPr lang="en-US" sz="2400" dirty="0" smtClean="0"/>
              <a:t>Of </a:t>
            </a:r>
            <a:r>
              <a:rPr lang="en-US" sz="2400" dirty="0" smtClean="0"/>
              <a:t>course</a:t>
            </a:r>
          </a:p>
          <a:p>
            <a:pPr algn="just"/>
            <a:r>
              <a:rPr lang="en-US" sz="2400" dirty="0" smtClean="0"/>
              <a:t>Certainly </a:t>
            </a:r>
          </a:p>
          <a:p>
            <a:pPr algn="just"/>
            <a:r>
              <a:rPr lang="en-US" sz="2400" dirty="0" smtClean="0"/>
              <a:t>I would be happy to help</a:t>
            </a:r>
            <a:endParaRPr lang="en-US" dirty="0"/>
          </a:p>
        </p:txBody>
      </p:sp>
      <p:sp>
        <p:nvSpPr>
          <p:cNvPr id="6" name="Content Placeholder 5"/>
          <p:cNvSpPr>
            <a:spLocks noGrp="1"/>
          </p:cNvSpPr>
          <p:nvPr>
            <p:ph sz="half" idx="4"/>
          </p:nvPr>
        </p:nvSpPr>
        <p:spPr/>
        <p:txBody>
          <a:bodyPr/>
          <a:lstStyle/>
          <a:p>
            <a:r>
              <a:rPr lang="en-US" dirty="0" smtClean="0"/>
              <a:t>No, I can’t</a:t>
            </a:r>
          </a:p>
          <a:p>
            <a:r>
              <a:rPr lang="en-US" dirty="0" smtClean="0"/>
              <a:t>No, I couldn’t</a:t>
            </a:r>
          </a:p>
          <a:p>
            <a:r>
              <a:rPr lang="en-US" dirty="0" smtClean="0"/>
              <a:t>Sorry, I can’t</a:t>
            </a:r>
          </a:p>
          <a:p>
            <a:r>
              <a:rPr lang="en-US" dirty="0" smtClean="0"/>
              <a:t>Sorry, I couldn’t</a:t>
            </a:r>
          </a:p>
          <a:p>
            <a:r>
              <a:rPr lang="en-US" dirty="0" smtClean="0"/>
              <a:t>Sorry, I’m busy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pPr algn="ctr"/>
            <a:r>
              <a:rPr lang="en-US" sz="4400" b="1" dirty="0" smtClean="0">
                <a:solidFill>
                  <a:schemeClr val="tx1"/>
                </a:solidFill>
              </a:rPr>
              <a:t>Dialogue asking for help</a:t>
            </a:r>
            <a:endParaRPr lang="en-US" sz="4400" b="1" dirty="0">
              <a:solidFill>
                <a:schemeClr val="tx1"/>
              </a:solidFill>
            </a:endParaRPr>
          </a:p>
        </p:txBody>
      </p:sp>
      <p:sp>
        <p:nvSpPr>
          <p:cNvPr id="3" name="Content Placeholder 2"/>
          <p:cNvSpPr>
            <a:spLocks noGrp="1"/>
          </p:cNvSpPr>
          <p:nvPr>
            <p:ph sz="quarter" idx="1"/>
          </p:nvPr>
        </p:nvSpPr>
        <p:spPr>
          <a:xfrm>
            <a:off x="179512" y="1340768"/>
            <a:ext cx="8784976" cy="5328592"/>
          </a:xfrm>
        </p:spPr>
        <p:txBody>
          <a:bodyPr>
            <a:normAutofit/>
          </a:bodyPr>
          <a:lstStyle/>
          <a:p>
            <a:pPr>
              <a:buNone/>
            </a:pPr>
            <a:r>
              <a:rPr lang="en-US" sz="2800" b="1" dirty="0" smtClean="0"/>
              <a:t>A: </a:t>
            </a:r>
            <a:r>
              <a:rPr lang="en-US" sz="2800" dirty="0" smtClean="0"/>
              <a:t>Would </a:t>
            </a:r>
            <a:r>
              <a:rPr lang="en-US" sz="2800" dirty="0" smtClean="0"/>
              <a:t>you help me figure out what to do about the </a:t>
            </a:r>
            <a:r>
              <a:rPr lang="en-US" sz="2800" dirty="0" smtClean="0"/>
              <a:t>office</a:t>
            </a:r>
          </a:p>
          <a:p>
            <a:pPr>
              <a:buNone/>
            </a:pPr>
            <a:r>
              <a:rPr lang="en-US" sz="2800" dirty="0" smtClean="0"/>
              <a:t>	 </a:t>
            </a:r>
            <a:r>
              <a:rPr lang="en-US" sz="2800" dirty="0" smtClean="0"/>
              <a:t>  party?</a:t>
            </a:r>
          </a:p>
          <a:p>
            <a:pPr>
              <a:buNone/>
            </a:pPr>
            <a:r>
              <a:rPr lang="en-US" sz="2800" b="1" dirty="0" smtClean="0"/>
              <a:t>B:</a:t>
            </a:r>
            <a:r>
              <a:rPr lang="en-US" sz="2800" dirty="0" smtClean="0"/>
              <a:t> I would be happy to help. What would you like me to help </a:t>
            </a:r>
            <a:r>
              <a:rPr lang="en-US" sz="2800" dirty="0" smtClean="0"/>
              <a:t>with,</a:t>
            </a:r>
          </a:p>
          <a:p>
            <a:pPr>
              <a:buNone/>
            </a:pPr>
            <a:r>
              <a:rPr lang="en-US" sz="2800" dirty="0" smtClean="0"/>
              <a:t>	</a:t>
            </a:r>
            <a:r>
              <a:rPr lang="en-US" sz="2800" dirty="0" smtClean="0"/>
              <a:t>  food </a:t>
            </a:r>
            <a:r>
              <a:rPr lang="en-US" sz="2800" dirty="0" smtClean="0"/>
              <a:t>or </a:t>
            </a:r>
            <a:r>
              <a:rPr lang="en-US" sz="2800" dirty="0" smtClean="0"/>
              <a:t>entertainment?</a:t>
            </a:r>
          </a:p>
          <a:p>
            <a:pPr>
              <a:buNone/>
            </a:pPr>
            <a:r>
              <a:rPr lang="en-US" sz="2800" b="1" dirty="0" smtClean="0"/>
              <a:t>A</a:t>
            </a:r>
            <a:r>
              <a:rPr lang="en-US" sz="2800" b="1" dirty="0" smtClean="0"/>
              <a:t>:</a:t>
            </a:r>
            <a:r>
              <a:rPr lang="en-US" sz="2800" dirty="0" smtClean="0"/>
              <a:t> I would like to help you with </a:t>
            </a:r>
            <a:r>
              <a:rPr lang="en-US" sz="2800" dirty="0" smtClean="0"/>
              <a:t>both.</a:t>
            </a:r>
          </a:p>
          <a:p>
            <a:pPr>
              <a:buNone/>
            </a:pPr>
            <a:r>
              <a:rPr lang="en-US" sz="2800" b="1" dirty="0" smtClean="0"/>
              <a:t>B</a:t>
            </a:r>
            <a:r>
              <a:rPr lang="en-US" sz="2800" b="1" dirty="0" smtClean="0"/>
              <a:t>:</a:t>
            </a:r>
            <a:r>
              <a:rPr lang="en-US" sz="2800" dirty="0" smtClean="0"/>
              <a:t> That will work out fine. To make sure everything goes </a:t>
            </a:r>
            <a:r>
              <a:rPr lang="en-US" sz="2800" dirty="0" smtClean="0"/>
              <a:t>together,</a:t>
            </a:r>
          </a:p>
          <a:p>
            <a:pPr>
              <a:buNone/>
            </a:pPr>
            <a:r>
              <a:rPr lang="en-US" sz="2800" dirty="0" smtClean="0"/>
              <a:t>	</a:t>
            </a:r>
            <a:r>
              <a:rPr lang="en-US" sz="2800" dirty="0" smtClean="0"/>
              <a:t>  do </a:t>
            </a:r>
            <a:r>
              <a:rPr lang="en-US" sz="2800" dirty="0" smtClean="0"/>
              <a:t>you think this party should be casual or </a:t>
            </a:r>
            <a:r>
              <a:rPr lang="en-US" sz="2800" dirty="0" smtClean="0"/>
              <a:t>dressy?</a:t>
            </a:r>
          </a:p>
          <a:p>
            <a:pPr>
              <a:buNone/>
            </a:pPr>
            <a:r>
              <a:rPr lang="en-US" sz="2800" b="1" dirty="0" smtClean="0"/>
              <a:t>A: </a:t>
            </a:r>
            <a:r>
              <a:rPr lang="en-US" sz="2800" dirty="0" smtClean="0"/>
              <a:t> A dressy party would be </a:t>
            </a:r>
            <a:r>
              <a:rPr lang="en-US" sz="2800" dirty="0" smtClean="0"/>
              <a:t>fun!</a:t>
            </a:r>
          </a:p>
          <a:p>
            <a:pPr>
              <a:buNone/>
            </a:pPr>
            <a:r>
              <a:rPr lang="en-US" sz="2800" b="1" dirty="0" smtClean="0"/>
              <a:t>B</a:t>
            </a:r>
            <a:r>
              <a:rPr lang="en-US" sz="2800" b="1" dirty="0" smtClean="0"/>
              <a:t>:</a:t>
            </a:r>
            <a:r>
              <a:rPr lang="en-US" sz="2800" dirty="0" smtClean="0"/>
              <a:t> That will work out fine. Do you think that Chinese </a:t>
            </a:r>
            <a:r>
              <a:rPr lang="en-US" sz="2800" dirty="0" smtClean="0"/>
              <a:t>or</a:t>
            </a:r>
          </a:p>
          <a:p>
            <a:pPr>
              <a:buNone/>
            </a:pPr>
            <a:r>
              <a:rPr lang="en-US" sz="2800" dirty="0" smtClean="0"/>
              <a:t>	</a:t>
            </a:r>
            <a:r>
              <a:rPr lang="en-US" sz="2800" dirty="0" smtClean="0"/>
              <a:t>  Continental </a:t>
            </a:r>
            <a:r>
              <a:rPr lang="en-US" sz="2800" dirty="0" smtClean="0"/>
              <a:t>food would be </a:t>
            </a:r>
            <a:r>
              <a:rPr lang="en-US" sz="2800" dirty="0" smtClean="0"/>
              <a:t>best?</a:t>
            </a:r>
          </a:p>
          <a:p>
            <a:pPr>
              <a:buNone/>
            </a:pP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260648"/>
            <a:ext cx="8712968" cy="6264696"/>
          </a:xfrm>
        </p:spPr>
        <p:txBody>
          <a:bodyPr/>
          <a:lstStyle/>
          <a:p>
            <a:pPr>
              <a:buNone/>
            </a:pPr>
            <a:r>
              <a:rPr lang="en-US" b="1" dirty="0" smtClean="0"/>
              <a:t>A</a:t>
            </a:r>
            <a:r>
              <a:rPr lang="en-US" dirty="0" smtClean="0"/>
              <a:t>: </a:t>
            </a:r>
            <a:r>
              <a:rPr lang="en-US" sz="2800" dirty="0" smtClean="0"/>
              <a:t>We </a:t>
            </a:r>
            <a:r>
              <a:rPr lang="en-US" sz="2800" dirty="0" smtClean="0"/>
              <a:t>should probably have both.</a:t>
            </a:r>
          </a:p>
          <a:p>
            <a:pPr>
              <a:buNone/>
            </a:pPr>
            <a:r>
              <a:rPr lang="en-US" sz="2800" b="1" dirty="0" smtClean="0"/>
              <a:t>B:</a:t>
            </a:r>
            <a:r>
              <a:rPr lang="en-US" sz="2800" dirty="0" smtClean="0"/>
              <a:t> Yes, that will work out fine. Should we hire a band or bring in </a:t>
            </a:r>
            <a:r>
              <a:rPr lang="en-US" sz="2800" dirty="0" smtClean="0"/>
              <a:t>a</a:t>
            </a:r>
          </a:p>
          <a:p>
            <a:pPr>
              <a:buNone/>
            </a:pPr>
            <a:r>
              <a:rPr lang="en-US" sz="2800" dirty="0" smtClean="0"/>
              <a:t>	 </a:t>
            </a:r>
            <a:r>
              <a:rPr lang="en-US" sz="2800" dirty="0" smtClean="0"/>
              <a:t> DJ</a:t>
            </a:r>
            <a:r>
              <a:rPr lang="en-US" sz="2800" dirty="0" smtClean="0"/>
              <a:t>?</a:t>
            </a:r>
          </a:p>
          <a:p>
            <a:pPr>
              <a:buNone/>
            </a:pPr>
            <a:r>
              <a:rPr lang="en-US" sz="2800" b="1" dirty="0" smtClean="0"/>
              <a:t>A:</a:t>
            </a:r>
            <a:r>
              <a:rPr lang="en-US" sz="2800" dirty="0" smtClean="0"/>
              <a:t> Maybe we could do both!</a:t>
            </a:r>
          </a:p>
          <a:p>
            <a:pPr>
              <a:buNone/>
            </a:pPr>
            <a:r>
              <a:rPr lang="en-US" sz="2800" b="1" dirty="0" smtClean="0"/>
              <a:t>B:</a:t>
            </a:r>
            <a:r>
              <a:rPr lang="en-US" sz="2800" dirty="0" smtClean="0"/>
              <a:t> Everything sounds great then! I'll meet you back here on </a:t>
            </a:r>
            <a:r>
              <a:rPr lang="en-US" sz="2800" dirty="0" smtClean="0"/>
              <a:t>Friday</a:t>
            </a:r>
          </a:p>
          <a:p>
            <a:pPr>
              <a:buNone/>
            </a:pPr>
            <a:r>
              <a:rPr lang="en-US" sz="2800" dirty="0" smtClean="0"/>
              <a:t>	</a:t>
            </a:r>
            <a:r>
              <a:rPr lang="en-US" sz="2800" dirty="0" smtClean="0"/>
              <a:t>  to </a:t>
            </a:r>
            <a:r>
              <a:rPr lang="en-US" sz="2800" dirty="0" smtClean="0"/>
              <a:t>discuss the details.</a:t>
            </a:r>
            <a:r>
              <a:rPr lang="en-US" dirty="0" smtClean="0"/>
              <a:t/>
            </a:r>
            <a:br>
              <a:rPr lang="en-US" dirty="0" smtClean="0"/>
            </a:b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tx1"/>
                </a:solidFill>
              </a:rPr>
              <a:t>Offering help</a:t>
            </a:r>
            <a:endParaRPr lang="en-US" sz="4800" b="1" dirty="0">
              <a:solidFill>
                <a:schemeClr val="tx1"/>
              </a:solidFill>
            </a:endParaRPr>
          </a:p>
        </p:txBody>
      </p:sp>
      <p:sp>
        <p:nvSpPr>
          <p:cNvPr id="3" name="Text Placeholder 2"/>
          <p:cNvSpPr>
            <a:spLocks noGrp="1"/>
          </p:cNvSpPr>
          <p:nvPr>
            <p:ph type="body" idx="1"/>
          </p:nvPr>
        </p:nvSpPr>
        <p:spPr>
          <a:xfrm>
            <a:off x="467544" y="1412776"/>
            <a:ext cx="3733800" cy="613048"/>
          </a:xfrm>
        </p:spPr>
        <p:txBody>
          <a:bodyPr/>
          <a:lstStyle/>
          <a:p>
            <a:pPr algn="ctr"/>
            <a:r>
              <a:rPr lang="en-US" sz="2800" dirty="0" smtClean="0"/>
              <a:t>Formal </a:t>
            </a:r>
            <a:endParaRPr lang="en-US" sz="2800" dirty="0"/>
          </a:p>
        </p:txBody>
      </p:sp>
      <p:sp>
        <p:nvSpPr>
          <p:cNvPr id="4" name="Text Placeholder 3"/>
          <p:cNvSpPr>
            <a:spLocks noGrp="1"/>
          </p:cNvSpPr>
          <p:nvPr>
            <p:ph type="body" sz="half" idx="3"/>
          </p:nvPr>
        </p:nvSpPr>
        <p:spPr>
          <a:xfrm>
            <a:off x="4953000" y="1447800"/>
            <a:ext cx="3733800" cy="541040"/>
          </a:xfrm>
        </p:spPr>
        <p:txBody>
          <a:bodyPr/>
          <a:lstStyle/>
          <a:p>
            <a:pPr algn="ctr"/>
            <a:r>
              <a:rPr lang="en-US" sz="2800" dirty="0" smtClean="0"/>
              <a:t>Informal</a:t>
            </a:r>
            <a:endParaRPr lang="en-US" sz="2800" dirty="0"/>
          </a:p>
        </p:txBody>
      </p:sp>
      <p:sp>
        <p:nvSpPr>
          <p:cNvPr id="5" name="Content Placeholder 4"/>
          <p:cNvSpPr>
            <a:spLocks noGrp="1"/>
          </p:cNvSpPr>
          <p:nvPr>
            <p:ph sz="half" idx="2"/>
          </p:nvPr>
        </p:nvSpPr>
        <p:spPr>
          <a:xfrm>
            <a:off x="395536" y="2204864"/>
            <a:ext cx="4252664" cy="4248472"/>
          </a:xfrm>
        </p:spPr>
        <p:txBody>
          <a:bodyPr/>
          <a:lstStyle/>
          <a:p>
            <a:pPr fontAlgn="base"/>
            <a:r>
              <a:rPr lang="en-US" dirty="0" smtClean="0"/>
              <a:t>May I be of assistant?</a:t>
            </a:r>
          </a:p>
          <a:p>
            <a:pPr fontAlgn="base"/>
            <a:r>
              <a:rPr lang="en-US" dirty="0" smtClean="0"/>
              <a:t>Might I help at all?</a:t>
            </a:r>
          </a:p>
          <a:p>
            <a:pPr fontAlgn="base"/>
            <a:r>
              <a:rPr lang="en-US" dirty="0" smtClean="0"/>
              <a:t>Perhaps I could assist in some way?</a:t>
            </a:r>
          </a:p>
          <a:p>
            <a:endParaRPr lang="en-US" dirty="0"/>
          </a:p>
        </p:txBody>
      </p:sp>
      <p:sp>
        <p:nvSpPr>
          <p:cNvPr id="6" name="Content Placeholder 5"/>
          <p:cNvSpPr>
            <a:spLocks noGrp="1"/>
          </p:cNvSpPr>
          <p:nvPr>
            <p:ph sz="half" idx="4"/>
          </p:nvPr>
        </p:nvSpPr>
        <p:spPr>
          <a:xfrm>
            <a:off x="4788024" y="2247900"/>
            <a:ext cx="4176464" cy="4205436"/>
          </a:xfrm>
        </p:spPr>
        <p:txBody>
          <a:bodyPr/>
          <a:lstStyle/>
          <a:p>
            <a:pPr fontAlgn="base"/>
            <a:r>
              <a:rPr lang="en-US" dirty="0" smtClean="0"/>
              <a:t>Can I help u?</a:t>
            </a:r>
          </a:p>
          <a:p>
            <a:pPr fontAlgn="base"/>
            <a:r>
              <a:rPr lang="en-US" dirty="0" smtClean="0"/>
              <a:t>Let me help you …</a:t>
            </a:r>
          </a:p>
          <a:p>
            <a:pPr fontAlgn="base"/>
            <a:r>
              <a:rPr lang="en-US" dirty="0" smtClean="0"/>
              <a:t>Shall I …</a:t>
            </a:r>
          </a:p>
          <a:p>
            <a:pPr fontAlgn="base"/>
            <a:r>
              <a:rPr lang="en-US" dirty="0" smtClean="0"/>
              <a:t>If you like I could …</a:t>
            </a:r>
          </a:p>
          <a:p>
            <a:pPr fontAlgn="base"/>
            <a:r>
              <a:rPr lang="en-US" dirty="0" smtClean="0"/>
              <a:t>What can I do to help …?</a:t>
            </a:r>
          </a:p>
          <a:p>
            <a:pPr fontAlgn="base"/>
            <a:r>
              <a:rPr lang="en-US" dirty="0" smtClean="0"/>
              <a:t>Would you like any help …?</a:t>
            </a:r>
          </a:p>
          <a:p>
            <a:pPr fontAlgn="base"/>
            <a:r>
              <a:rPr lang="en-US" dirty="0" smtClean="0"/>
              <a:t>Is there anything I can do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851694"/>
          </a:xfrm>
        </p:spPr>
        <p:txBody>
          <a:bodyPr>
            <a:normAutofit fontScale="90000"/>
          </a:bodyPr>
          <a:lstStyle/>
          <a:p>
            <a:pPr algn="ctr"/>
            <a:r>
              <a:rPr lang="en-US" sz="4800" b="1" dirty="0" smtClean="0">
                <a:solidFill>
                  <a:schemeClr val="tx1"/>
                </a:solidFill>
              </a:rPr>
              <a:t>Responding</a:t>
            </a:r>
            <a:endParaRPr lang="en-US" sz="4800" b="1" dirty="0">
              <a:solidFill>
                <a:schemeClr val="tx1"/>
              </a:solidFill>
            </a:endParaRPr>
          </a:p>
        </p:txBody>
      </p:sp>
      <p:sp>
        <p:nvSpPr>
          <p:cNvPr id="3" name="Text Placeholder 2"/>
          <p:cNvSpPr>
            <a:spLocks noGrp="1"/>
          </p:cNvSpPr>
          <p:nvPr>
            <p:ph type="body" idx="1"/>
          </p:nvPr>
        </p:nvSpPr>
        <p:spPr>
          <a:xfrm>
            <a:off x="899592" y="1196752"/>
            <a:ext cx="3733800" cy="613048"/>
          </a:xfrm>
        </p:spPr>
        <p:txBody>
          <a:bodyPr/>
          <a:lstStyle/>
          <a:p>
            <a:pPr algn="ctr"/>
            <a:r>
              <a:rPr lang="en-US" sz="2800" dirty="0" smtClean="0"/>
              <a:t>Positive /accepting</a:t>
            </a:r>
            <a:endParaRPr lang="en-US" sz="2800" dirty="0"/>
          </a:p>
        </p:txBody>
      </p:sp>
      <p:sp>
        <p:nvSpPr>
          <p:cNvPr id="4" name="Text Placeholder 3"/>
          <p:cNvSpPr>
            <a:spLocks noGrp="1"/>
          </p:cNvSpPr>
          <p:nvPr>
            <p:ph type="body" sz="half" idx="3"/>
          </p:nvPr>
        </p:nvSpPr>
        <p:spPr>
          <a:xfrm>
            <a:off x="4932040" y="1196752"/>
            <a:ext cx="3733800" cy="613048"/>
          </a:xfrm>
        </p:spPr>
        <p:txBody>
          <a:bodyPr/>
          <a:lstStyle/>
          <a:p>
            <a:pPr algn="ctr"/>
            <a:r>
              <a:rPr lang="en-US" sz="2800" dirty="0" smtClean="0"/>
              <a:t>Negative/refusing </a:t>
            </a:r>
            <a:endParaRPr lang="en-US" sz="2800" dirty="0"/>
          </a:p>
        </p:txBody>
      </p:sp>
      <p:sp>
        <p:nvSpPr>
          <p:cNvPr id="5" name="Content Placeholder 4"/>
          <p:cNvSpPr>
            <a:spLocks noGrp="1"/>
          </p:cNvSpPr>
          <p:nvPr>
            <p:ph sz="half" idx="2"/>
          </p:nvPr>
        </p:nvSpPr>
        <p:spPr>
          <a:xfrm>
            <a:off x="914400" y="1916832"/>
            <a:ext cx="3733800" cy="4608512"/>
          </a:xfrm>
        </p:spPr>
        <p:txBody>
          <a:bodyPr>
            <a:normAutofit lnSpcReduction="10000"/>
          </a:bodyPr>
          <a:lstStyle/>
          <a:p>
            <a:pPr fontAlgn="base"/>
            <a:r>
              <a:rPr lang="en-US" dirty="0" smtClean="0"/>
              <a:t>You’re most kind.</a:t>
            </a:r>
          </a:p>
          <a:p>
            <a:pPr fontAlgn="base"/>
            <a:r>
              <a:rPr lang="en-US" dirty="0" smtClean="0"/>
              <a:t>That’s extremely kind/good/thoughtful of you.</a:t>
            </a:r>
          </a:p>
          <a:p>
            <a:pPr fontAlgn="base"/>
            <a:r>
              <a:rPr lang="en-US" dirty="0" smtClean="0"/>
              <a:t>That’s very kind of you.</a:t>
            </a:r>
          </a:p>
          <a:p>
            <a:pPr fontAlgn="base"/>
            <a:r>
              <a:rPr lang="en-US" dirty="0" smtClean="0"/>
              <a:t>Yes, please.</a:t>
            </a:r>
          </a:p>
          <a:p>
            <a:pPr fontAlgn="base"/>
            <a:r>
              <a:rPr lang="en-US" dirty="0" smtClean="0"/>
              <a:t>If you’re sure it’s no trouble.</a:t>
            </a:r>
          </a:p>
          <a:p>
            <a:pPr fontAlgn="base"/>
            <a:r>
              <a:rPr lang="en-US" dirty="0" smtClean="0"/>
              <a:t>Thanks very much.</a:t>
            </a:r>
          </a:p>
          <a:p>
            <a:pPr fontAlgn="base"/>
            <a:r>
              <a:rPr lang="en-US" dirty="0" smtClean="0"/>
              <a:t>Just what I needed …!</a:t>
            </a:r>
          </a:p>
          <a:p>
            <a:pPr fontAlgn="base"/>
            <a:r>
              <a:rPr lang="en-US" dirty="0" smtClean="0"/>
              <a:t>Lovely! / Great!</a:t>
            </a:r>
          </a:p>
          <a:p>
            <a:endParaRPr lang="en-US" dirty="0"/>
          </a:p>
        </p:txBody>
      </p:sp>
      <p:sp>
        <p:nvSpPr>
          <p:cNvPr id="6" name="Content Placeholder 5"/>
          <p:cNvSpPr>
            <a:spLocks noGrp="1"/>
          </p:cNvSpPr>
          <p:nvPr>
            <p:ph sz="half" idx="4"/>
          </p:nvPr>
        </p:nvSpPr>
        <p:spPr>
          <a:xfrm>
            <a:off x="4788024" y="1916832"/>
            <a:ext cx="4032448" cy="4536504"/>
          </a:xfrm>
        </p:spPr>
        <p:txBody>
          <a:bodyPr>
            <a:normAutofit lnSpcReduction="10000"/>
          </a:bodyPr>
          <a:lstStyle/>
          <a:p>
            <a:pPr fontAlgn="base"/>
            <a:r>
              <a:rPr lang="en-US" dirty="0" smtClean="0"/>
              <a:t>It’s very good of you to offer, but …</a:t>
            </a:r>
          </a:p>
          <a:p>
            <a:pPr fontAlgn="base"/>
            <a:r>
              <a:rPr lang="en-US" dirty="0" smtClean="0"/>
              <a:t>Please don’t trouble yourself about …</a:t>
            </a:r>
          </a:p>
          <a:p>
            <a:pPr fontAlgn="base"/>
            <a:r>
              <a:rPr lang="en-US" dirty="0" smtClean="0"/>
              <a:t>That’s extremely kind of you, but …</a:t>
            </a:r>
          </a:p>
          <a:p>
            <a:pPr fontAlgn="base"/>
            <a:r>
              <a:rPr lang="en-US" dirty="0" smtClean="0"/>
              <a:t>I’m very grateful for your offer. However, </a:t>
            </a:r>
            <a:r>
              <a:rPr lang="en-US" dirty="0" smtClean="0"/>
              <a:t>…</a:t>
            </a:r>
          </a:p>
          <a:p>
            <a:pPr fontAlgn="base"/>
            <a:r>
              <a:rPr lang="en-US" dirty="0" smtClean="0"/>
              <a:t>No, thank you.</a:t>
            </a:r>
          </a:p>
          <a:p>
            <a:pPr fontAlgn="base"/>
            <a:r>
              <a:rPr lang="en-US" dirty="0" smtClean="0"/>
              <a:t>No, really, I can manage.</a:t>
            </a:r>
          </a:p>
          <a:p>
            <a:pPr fontAlgn="base"/>
            <a:r>
              <a:rPr lang="en-US" dirty="0" smtClean="0"/>
              <a:t>That’s very kind f you, but …</a:t>
            </a:r>
          </a:p>
          <a:p>
            <a:pPr fontAlgn="base">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pPr algn="ctr"/>
            <a:r>
              <a:rPr lang="en-US" sz="4400" b="1" dirty="0" smtClean="0">
                <a:solidFill>
                  <a:schemeClr val="tx1"/>
                </a:solidFill>
              </a:rPr>
              <a:t>Dialogue offering help</a:t>
            </a:r>
            <a:endParaRPr lang="en-US" sz="4400" b="1" dirty="0">
              <a:solidFill>
                <a:schemeClr val="tx1"/>
              </a:solidFill>
            </a:endParaRPr>
          </a:p>
        </p:txBody>
      </p:sp>
      <p:sp>
        <p:nvSpPr>
          <p:cNvPr id="3" name="Content Placeholder 2"/>
          <p:cNvSpPr>
            <a:spLocks noGrp="1"/>
          </p:cNvSpPr>
          <p:nvPr>
            <p:ph sz="quarter" idx="1"/>
          </p:nvPr>
        </p:nvSpPr>
        <p:spPr>
          <a:xfrm>
            <a:off x="395536" y="1340768"/>
            <a:ext cx="8496944" cy="5256584"/>
          </a:xfrm>
        </p:spPr>
        <p:txBody>
          <a:bodyPr/>
          <a:lstStyle/>
          <a:p>
            <a:pPr>
              <a:buNone/>
            </a:pPr>
            <a:r>
              <a:rPr lang="en-US" b="1" dirty="0" smtClean="0"/>
              <a:t>DHEA	:</a:t>
            </a:r>
            <a:r>
              <a:rPr lang="en-US" dirty="0" smtClean="0"/>
              <a:t> Have you heard that the due date for the final project </a:t>
            </a:r>
            <a:r>
              <a:rPr lang="en-US" dirty="0" smtClean="0"/>
              <a:t>is</a:t>
            </a:r>
          </a:p>
          <a:p>
            <a:pPr>
              <a:buNone/>
            </a:pPr>
            <a:r>
              <a:rPr lang="en-US" dirty="0" smtClean="0"/>
              <a:t>	</a:t>
            </a:r>
            <a:r>
              <a:rPr lang="en-US" dirty="0" smtClean="0"/>
              <a:t>           extended?</a:t>
            </a:r>
          </a:p>
          <a:p>
            <a:pPr>
              <a:buNone/>
            </a:pPr>
            <a:r>
              <a:rPr lang="en-US" b="1" dirty="0" smtClean="0"/>
              <a:t>RIZA	:</a:t>
            </a:r>
            <a:r>
              <a:rPr lang="en-US" dirty="0" smtClean="0"/>
              <a:t> No, is it </a:t>
            </a:r>
            <a:r>
              <a:rPr lang="en-US" dirty="0" smtClean="0"/>
              <a:t>true?</a:t>
            </a:r>
          </a:p>
          <a:p>
            <a:pPr>
              <a:buNone/>
            </a:pPr>
            <a:r>
              <a:rPr lang="en-US" b="1" dirty="0" smtClean="0"/>
              <a:t>DHEA	:</a:t>
            </a:r>
            <a:r>
              <a:rPr lang="en-US" dirty="0" smtClean="0"/>
              <a:t> Yes. It will be due next </a:t>
            </a:r>
            <a:r>
              <a:rPr lang="en-US" dirty="0" smtClean="0"/>
              <a:t>month.</a:t>
            </a:r>
          </a:p>
          <a:p>
            <a:pPr>
              <a:buNone/>
            </a:pPr>
            <a:r>
              <a:rPr lang="en-US" b="1" dirty="0" smtClean="0"/>
              <a:t>RIZA	:</a:t>
            </a:r>
            <a:r>
              <a:rPr lang="en-US" dirty="0" smtClean="0"/>
              <a:t> That’s wonderful! I haven’t even started </a:t>
            </a:r>
            <a:r>
              <a:rPr lang="en-US" dirty="0" smtClean="0"/>
              <a:t>yet.</a:t>
            </a:r>
          </a:p>
          <a:p>
            <a:pPr>
              <a:buNone/>
            </a:pPr>
            <a:r>
              <a:rPr lang="en-US" b="1" dirty="0" smtClean="0"/>
              <a:t>DHEA	:</a:t>
            </a:r>
            <a:r>
              <a:rPr lang="en-US" dirty="0" smtClean="0"/>
              <a:t> Would you need my </a:t>
            </a:r>
            <a:r>
              <a:rPr lang="en-US" dirty="0" smtClean="0"/>
              <a:t>help?</a:t>
            </a:r>
          </a:p>
          <a:p>
            <a:pPr>
              <a:buNone/>
            </a:pPr>
            <a:r>
              <a:rPr lang="en-US" b="1" dirty="0" smtClean="0"/>
              <a:t>RIZA	:</a:t>
            </a:r>
            <a:r>
              <a:rPr lang="en-US" dirty="0" smtClean="0"/>
              <a:t> No, thanks. I’ll do it as soon as possible. I know that </a:t>
            </a:r>
            <a:r>
              <a:rPr lang="en-US" dirty="0" smtClean="0"/>
              <a:t>you’re</a:t>
            </a:r>
          </a:p>
          <a:p>
            <a:pPr>
              <a:buNone/>
            </a:pPr>
            <a:r>
              <a:rPr lang="en-US" dirty="0" smtClean="0"/>
              <a:t>	</a:t>
            </a:r>
            <a:r>
              <a:rPr lang="en-US" dirty="0" smtClean="0"/>
              <a:t>	  as busy </a:t>
            </a:r>
            <a:r>
              <a:rPr lang="en-US" dirty="0" smtClean="0"/>
              <a:t>as I </a:t>
            </a:r>
            <a:r>
              <a:rPr lang="en-US" dirty="0" smtClean="0"/>
              <a:t>am.</a:t>
            </a:r>
          </a:p>
          <a:p>
            <a:pPr>
              <a:buNone/>
            </a:pPr>
            <a:r>
              <a:rPr lang="en-US" b="1" dirty="0" smtClean="0"/>
              <a:t>DHEA	:</a:t>
            </a:r>
            <a:r>
              <a:rPr lang="en-US" dirty="0" smtClean="0"/>
              <a:t> Okay. Just let me know if you need my help.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764704"/>
            <a:ext cx="8424936" cy="5255096"/>
          </a:xfrm>
        </p:spPr>
        <p:txBody>
          <a:bodyPr>
            <a:normAutofit/>
          </a:bodyPr>
          <a:lstStyle/>
          <a:p>
            <a:pPr>
              <a:buNone/>
            </a:pPr>
            <a:r>
              <a:rPr lang="en-US" sz="3200" b="1" dirty="0" err="1" smtClean="0"/>
              <a:t>Sinta</a:t>
            </a:r>
            <a:r>
              <a:rPr lang="en-US" sz="3200" b="1" dirty="0" smtClean="0"/>
              <a:t> :</a:t>
            </a:r>
            <a:r>
              <a:rPr lang="en-US" sz="3200" dirty="0" smtClean="0"/>
              <a:t> What are you </a:t>
            </a:r>
            <a:r>
              <a:rPr lang="en-US" sz="3200" dirty="0" smtClean="0"/>
              <a:t>doing?</a:t>
            </a:r>
          </a:p>
          <a:p>
            <a:pPr>
              <a:buNone/>
            </a:pPr>
            <a:r>
              <a:rPr lang="en-US" sz="3200" b="1" dirty="0" err="1" smtClean="0"/>
              <a:t>Salma</a:t>
            </a:r>
            <a:r>
              <a:rPr lang="en-US" sz="3200" b="1" dirty="0" smtClean="0"/>
              <a:t> </a:t>
            </a:r>
            <a:r>
              <a:rPr lang="en-US" sz="3200" b="1" dirty="0" smtClean="0"/>
              <a:t>:</a:t>
            </a:r>
            <a:r>
              <a:rPr lang="en-US" sz="3200" dirty="0" smtClean="0"/>
              <a:t> I’m making report, but I </a:t>
            </a:r>
            <a:r>
              <a:rPr lang="en-US" sz="3200" dirty="0" smtClean="0"/>
              <a:t>can’t</a:t>
            </a:r>
          </a:p>
          <a:p>
            <a:pPr>
              <a:buNone/>
            </a:pPr>
            <a:r>
              <a:rPr lang="en-US" sz="3200" b="1" dirty="0" err="1" smtClean="0"/>
              <a:t>Sinta</a:t>
            </a:r>
            <a:r>
              <a:rPr lang="en-US" sz="3200" b="1" dirty="0" smtClean="0"/>
              <a:t> </a:t>
            </a:r>
            <a:r>
              <a:rPr lang="en-US" sz="3200" b="1" dirty="0" smtClean="0"/>
              <a:t>:</a:t>
            </a:r>
            <a:r>
              <a:rPr lang="en-US" sz="3200" dirty="0" smtClean="0"/>
              <a:t> Can I help </a:t>
            </a:r>
            <a:r>
              <a:rPr lang="en-US" sz="3200" dirty="0" smtClean="0"/>
              <a:t>you?</a:t>
            </a:r>
          </a:p>
          <a:p>
            <a:pPr>
              <a:buNone/>
            </a:pPr>
            <a:r>
              <a:rPr lang="en-US" sz="3200" b="1" dirty="0" err="1" smtClean="0"/>
              <a:t>Salma</a:t>
            </a:r>
            <a:r>
              <a:rPr lang="en-US" sz="3200" b="1" dirty="0" smtClean="0"/>
              <a:t> </a:t>
            </a:r>
            <a:r>
              <a:rPr lang="en-US" sz="3200" b="1" dirty="0" smtClean="0"/>
              <a:t>:</a:t>
            </a:r>
            <a:r>
              <a:rPr lang="en-US" sz="3200" dirty="0" smtClean="0"/>
              <a:t> Yes, sure. Thank you for your help. That is </a:t>
            </a:r>
            <a:r>
              <a:rPr lang="en-US" sz="3200" dirty="0" smtClean="0"/>
              <a:t>very</a:t>
            </a:r>
          </a:p>
          <a:p>
            <a:pPr>
              <a:buNone/>
            </a:pPr>
            <a:r>
              <a:rPr lang="en-US" sz="3200" dirty="0" smtClean="0"/>
              <a:t>	</a:t>
            </a:r>
            <a:r>
              <a:rPr lang="en-US" sz="3200" dirty="0" smtClean="0"/>
              <a:t>	   kind </a:t>
            </a:r>
            <a:r>
              <a:rPr lang="en-US" sz="3200" dirty="0" smtClean="0"/>
              <a:t>of </a:t>
            </a:r>
            <a:r>
              <a:rPr lang="en-US" sz="3200" dirty="0" smtClean="0"/>
              <a:t>you.</a:t>
            </a:r>
          </a:p>
          <a:p>
            <a:pPr>
              <a:buNone/>
            </a:pPr>
            <a:r>
              <a:rPr lang="en-US" sz="3200" b="1" dirty="0" err="1" smtClean="0"/>
              <a:t>Sinta</a:t>
            </a:r>
            <a:r>
              <a:rPr lang="en-US" sz="3200" b="1" dirty="0" smtClean="0"/>
              <a:t>:</a:t>
            </a:r>
            <a:r>
              <a:rPr lang="en-US" sz="3200" dirty="0" smtClean="0"/>
              <a:t> Yes, you are welcome.</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180</TotalTime>
  <Words>546</Words>
  <Application>Microsoft Office PowerPoint</Application>
  <PresentationFormat>On-screen Show (4:3)</PresentationFormat>
  <Paragraphs>129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Offering and Asking for helps</vt:lpstr>
      <vt:lpstr>Asking for help</vt:lpstr>
      <vt:lpstr>Responding</vt:lpstr>
      <vt:lpstr>Dialogue asking for help</vt:lpstr>
      <vt:lpstr>Slide 5</vt:lpstr>
      <vt:lpstr>Offering help</vt:lpstr>
      <vt:lpstr>Responding</vt:lpstr>
      <vt:lpstr>Dialogue offering help</vt:lpstr>
      <vt:lpstr>Slide 9</vt:lpstr>
      <vt:lpstr>Let’s Practice</vt:lpstr>
      <vt:lpstr>Slide 11</vt:lpstr>
      <vt:lpstr>Light conversation with your friend when you’re in the canteen or restaurant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Offering and Asking for helps</dc:title>
  <dc:creator>PC</dc:creator>
  <cp:lastModifiedBy>PC</cp:lastModifiedBy>
  <cp:revision>19</cp:revision>
  <dcterms:created xsi:type="dcterms:W3CDTF">2021-07-27T03:29:40Z</dcterms:created>
  <dcterms:modified xsi:type="dcterms:W3CDTF">2021-07-27T06:30:13Z</dcterms:modified>
</cp:coreProperties>
</file>